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2" r:id="rId2"/>
    <p:sldMasterId id="2147483704" r:id="rId3"/>
  </p:sldMasterIdLst>
  <p:notesMasterIdLst>
    <p:notesMasterId r:id="rId22"/>
  </p:notesMasterIdLst>
  <p:sldIdLst>
    <p:sldId id="256" r:id="rId4"/>
    <p:sldId id="257" r:id="rId5"/>
    <p:sldId id="258" r:id="rId6"/>
    <p:sldId id="264" r:id="rId7"/>
    <p:sldId id="278" r:id="rId8"/>
    <p:sldId id="267" r:id="rId9"/>
    <p:sldId id="259" r:id="rId10"/>
    <p:sldId id="265" r:id="rId11"/>
    <p:sldId id="266" r:id="rId12"/>
    <p:sldId id="277" r:id="rId13"/>
    <p:sldId id="271" r:id="rId14"/>
    <p:sldId id="273" r:id="rId15"/>
    <p:sldId id="268" r:id="rId16"/>
    <p:sldId id="270" r:id="rId17"/>
    <p:sldId id="275" r:id="rId18"/>
    <p:sldId id="274" r:id="rId19"/>
    <p:sldId id="276" r:id="rId20"/>
    <p:sldId id="26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3AA"/>
    <a:srgbClr val="003A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3" autoAdjust="0"/>
    <p:restoredTop sz="96327"/>
  </p:normalViewPr>
  <p:slideViewPr>
    <p:cSldViewPr snapToGrid="0" snapToObjects="1">
      <p:cViewPr varScale="1">
        <p:scale>
          <a:sx n="70" d="100"/>
          <a:sy n="70" d="100"/>
        </p:scale>
        <p:origin x="18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jpg>
</file>

<file path=ppt/media/image22.jp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75441A-9143-48EA-9430-2B8BD1284055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2323C-152E-4B75-8A2B-CC2A0099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526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2323C-152E-4B75-8A2B-CC2A0099AC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10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2323C-152E-4B75-8A2B-CC2A0099AC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26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1.jp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2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5706C32-4A7F-904A-A159-858BADF285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4A908DD-8A6B-CA4C-A972-B41A7779B8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6366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creenshot, bird&#10;&#10;Description automatically generated">
            <a:extLst>
              <a:ext uri="{FF2B5EF4-FFF2-40B4-BE49-F238E27FC236}">
                <a16:creationId xmlns:a16="http://schemas.microsoft.com/office/drawing/2014/main" id="{3EE9051B-EE1E-6E4F-9694-61E46BF379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80E6F5C-96D4-2C42-A755-56B3A934362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A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34C2B7B-BC28-FA40-9621-C1B66ACC3A0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1DE6E88-83B3-4D4F-9E40-6D50AB5E0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brick, drawing&#10;&#10;Description automatically generated">
            <a:extLst>
              <a:ext uri="{FF2B5EF4-FFF2-40B4-BE49-F238E27FC236}">
                <a16:creationId xmlns:a16="http://schemas.microsoft.com/office/drawing/2014/main" id="{6F5ACEC9-B6BC-BB44-A490-7942ABDCA6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17946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2641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91381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0518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84466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850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60126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BE7CF1A-F401-2C48-970E-B029112B61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&#10;&#10;Description automatically generated">
            <a:extLst>
              <a:ext uri="{FF2B5EF4-FFF2-40B4-BE49-F238E27FC236}">
                <a16:creationId xmlns:a16="http://schemas.microsoft.com/office/drawing/2014/main" id="{2C349984-7690-2A47-87D3-C0DD158BA1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72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57E5DAEA-9D65-2A41-94A3-D73BF29B06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2F1E15CE-4088-7C4E-8064-638CAAE8E1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5756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02164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3BBE3F-8531-7640-B2C4-6EB1B05B39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3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8F805847-4216-854B-BDC6-6E0F9050F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584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5706C32-4A7F-904A-A159-858BADF285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, drawing&#10;&#10;Description automatically generated">
            <a:extLst>
              <a:ext uri="{FF2B5EF4-FFF2-40B4-BE49-F238E27FC236}">
                <a16:creationId xmlns:a16="http://schemas.microsoft.com/office/drawing/2014/main" id="{DCE32C8E-AD93-564F-8B06-E5E9585FFC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food&#10;&#10;Description automatically generated">
            <a:extLst>
              <a:ext uri="{FF2B5EF4-FFF2-40B4-BE49-F238E27FC236}">
                <a16:creationId xmlns:a16="http://schemas.microsoft.com/office/drawing/2014/main" id="{418E01C3-C0B3-CD4D-A23C-46B4FEE34FB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noFill/>
                  <a:prstDash val="solid"/>
                </a:ln>
                <a:solidFill>
                  <a:schemeClr val="tx2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tx2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67292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5351190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title</a:t>
            </a:r>
          </a:p>
        </p:txBody>
      </p:sp>
    </p:spTree>
    <p:extLst>
      <p:ext uri="{BB962C8B-B14F-4D97-AF65-F5344CB8AC3E}">
        <p14:creationId xmlns:p14="http://schemas.microsoft.com/office/powerpoint/2010/main" val="4073759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5003312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4091522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7765991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223973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9084CF26-838B-4E40-ACF0-0614B36F1F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D234C7AA-D40B-5847-86A6-3CD23C1306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827A096B-CACF-5A49-BD46-861181D641C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359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897714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title</a:t>
            </a:r>
          </a:p>
        </p:txBody>
      </p:sp>
    </p:spTree>
    <p:extLst>
      <p:ext uri="{BB962C8B-B14F-4D97-AF65-F5344CB8AC3E}">
        <p14:creationId xmlns:p14="http://schemas.microsoft.com/office/powerpoint/2010/main" val="23252669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AE40E4B-A2A3-7344-AB57-DFD4DEF809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997EF48-876B-0347-9579-189D84F2E965}"/>
              </a:ext>
            </a:extLst>
          </p:cNvPr>
          <p:cNvSpPr/>
          <p:nvPr userDrawn="1"/>
        </p:nvSpPr>
        <p:spPr>
          <a:xfrm>
            <a:off x="9128502" y="4277532"/>
            <a:ext cx="2805193" cy="2293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16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585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7823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5783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83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9084CF26-838B-4E40-ACF0-0614B36F1F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D234C7AA-D40B-5847-86A6-3CD23C1306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2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CC941C59-736C-AA42-A40C-1FD6A9C0F0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29667154-201A-9841-BEEE-FE4CF6604A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97994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2.jp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1.jp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image" Target="../media/image20.jpg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91C326E-BF68-6445-9231-1C87CA8DE2E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B88693D-82A9-C941-B148-1250D9B2438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6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0" r:id="rId2"/>
    <p:sldLayoutId id="2147483649" r:id="rId3"/>
    <p:sldLayoutId id="2147483652" r:id="rId4"/>
    <p:sldLayoutId id="2147483653" r:id="rId5"/>
    <p:sldLayoutId id="2147483655" r:id="rId6"/>
    <p:sldLayoutId id="2147483654" r:id="rId7"/>
    <p:sldLayoutId id="2147483673" r:id="rId8"/>
    <p:sldLayoutId id="2147483677" r:id="rId9"/>
    <p:sldLayoutId id="214748369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B238D30-2F91-4C40-9D8B-1760377E0BC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4E9D20F-A939-7E47-A0F0-7A4B86BA15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1" r:id="rId8"/>
    <p:sldLayoutId id="2147483703" r:id="rId9"/>
    <p:sldLayoutId id="214748370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91C326E-BF68-6445-9231-1C87CA8DE2E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D886E8AC-23B8-D04F-ACEE-B128CD5224F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411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437BA-2E84-3549-8B00-4D6E2E7C8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6267" y="320016"/>
            <a:ext cx="9359661" cy="1671745"/>
          </a:xfrm>
        </p:spPr>
        <p:txBody>
          <a:bodyPr/>
          <a:lstStyle/>
          <a:p>
            <a:r>
              <a:rPr lang="en-US" sz="6000" dirty="0"/>
              <a:t>Urban Air Quality and Health Impact Analysis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924FDEB-3B14-DB67-B1A7-5CEC5990D09B}"/>
              </a:ext>
            </a:extLst>
          </p:cNvPr>
          <p:cNvSpPr txBox="1">
            <a:spLocks/>
          </p:cNvSpPr>
          <p:nvPr/>
        </p:nvSpPr>
        <p:spPr>
          <a:xfrm>
            <a:off x="5565816" y="3557442"/>
            <a:ext cx="7597810" cy="229313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ea typeface="+mn-ea"/>
                <a:cs typeface="Arial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Project 1</a:t>
            </a:r>
          </a:p>
          <a:p>
            <a:r>
              <a:rPr lang="en-US" b="1" dirty="0"/>
              <a:t>Team 2  </a:t>
            </a:r>
          </a:p>
          <a:p>
            <a:r>
              <a:rPr lang="en-US" b="1" dirty="0"/>
              <a:t>     </a:t>
            </a:r>
            <a:r>
              <a:rPr lang="en-US" sz="2000" dirty="0"/>
              <a:t>Abhilasha Singh</a:t>
            </a:r>
            <a:br>
              <a:rPr lang="en-US" sz="2000" dirty="0"/>
            </a:br>
            <a:r>
              <a:rPr lang="en-US" sz="2000" dirty="0"/>
              <a:t>       Aswin Balaji Thippa Ramesh</a:t>
            </a:r>
            <a:br>
              <a:rPr lang="en-US" sz="2000" dirty="0"/>
            </a:br>
            <a:r>
              <a:rPr lang="en-US" sz="2000" dirty="0"/>
              <a:t>       Lixing Pan</a:t>
            </a:r>
          </a:p>
          <a:p>
            <a:r>
              <a:rPr lang="en-US" sz="2400" b="1" dirty="0"/>
              <a:t>IDS 6101</a:t>
            </a:r>
          </a:p>
        </p:txBody>
      </p:sp>
    </p:spTree>
    <p:extLst>
      <p:ext uri="{BB962C8B-B14F-4D97-AF65-F5344CB8AC3E}">
        <p14:creationId xmlns:p14="http://schemas.microsoft.com/office/powerpoint/2010/main" val="2276261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E1FB6547-0B8E-DDFA-DF77-E48157F5F38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41381" y="1206139"/>
            <a:ext cx="4130289" cy="4020671"/>
          </a:xfrm>
        </p:spPr>
        <p:txBody>
          <a:bodyPr/>
          <a:lstStyle/>
          <a:p>
            <a:pPr algn="l"/>
            <a:r>
              <a:rPr lang="en-US" sz="2800" b="1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Univariate Analysis</a:t>
            </a:r>
          </a:p>
          <a:p>
            <a:pPr algn="l"/>
            <a:endParaRPr lang="en-US" b="1" dirty="0">
              <a:solidFill>
                <a:srgbClr val="0070C0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Most of the population has health risk scores around 9.0, with a small subset showing elevated scores near 10.0.</a:t>
            </a:r>
            <a:endParaRPr lang="en-US" i="0" dirty="0">
              <a:solidFill>
                <a:srgbClr val="0070C0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6B53AF-29A7-91BF-771E-ABECD4A4DB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455" b="14408"/>
          <a:stretch/>
        </p:blipFill>
        <p:spPr>
          <a:xfrm>
            <a:off x="5393942" y="1308693"/>
            <a:ext cx="6402725" cy="3815564"/>
          </a:xfrm>
          <a:prstGeom prst="rect">
            <a:avLst/>
          </a:prstGeom>
        </p:spPr>
      </p:pic>
      <p:sp>
        <p:nvSpPr>
          <p:cNvPr id="2" name="Title 8">
            <a:extLst>
              <a:ext uri="{FF2B5EF4-FFF2-40B4-BE49-F238E27FC236}">
                <a16:creationId xmlns:a16="http://schemas.microsoft.com/office/drawing/2014/main" id="{51A9022C-270F-746D-DF7A-1217D81FC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715" y="-4127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</p:spTree>
    <p:extLst>
      <p:ext uri="{BB962C8B-B14F-4D97-AF65-F5344CB8AC3E}">
        <p14:creationId xmlns:p14="http://schemas.microsoft.com/office/powerpoint/2010/main" val="304204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2274" y="1590233"/>
            <a:ext cx="4430918" cy="3474508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  <a:endParaRPr lang="en-US" dirty="0"/>
          </a:p>
          <a:p>
            <a:r>
              <a:rPr lang="en-US" dirty="0">
                <a:solidFill>
                  <a:srgbClr val="0073AA"/>
                </a:solidFill>
                <a:latin typeface="Goudy Old Style" panose="02020502050305020303" pitchFamily="18" charset="0"/>
              </a:rPr>
              <a:t>There is a significant difference in Health Risk Scores between weekends and weekdays. Scores are generally higher on weekends than on weekdays, indicating increased health risks during weekends</a:t>
            </a:r>
          </a:p>
          <a:p>
            <a:endParaRPr lang="en-US" b="1" i="0" dirty="0">
              <a:solidFill>
                <a:srgbClr val="0070C0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B794C6-872D-C732-A1FB-0ADCBD5674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3" t="3999"/>
          <a:stretch/>
        </p:blipFill>
        <p:spPr>
          <a:xfrm>
            <a:off x="5033137" y="1764115"/>
            <a:ext cx="5941400" cy="3474509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4F24C0A2-D4F4-73E6-C1AA-317D78FE9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715" y="-4127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9003AB32-E151-56D5-D582-D250492A588A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How health risk scores differ between weekdays and weekends?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6A8D0CA-AF7A-64B5-23BF-D1FC102D5C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48" t="5935" r="2130" b="3482"/>
          <a:stretch/>
        </p:blipFill>
        <p:spPr>
          <a:xfrm>
            <a:off x="8283914" y="2272422"/>
            <a:ext cx="3262724" cy="274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138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91864" y="1725930"/>
            <a:ext cx="3364005" cy="3647911"/>
          </a:xfrm>
        </p:spPr>
        <p:txBody>
          <a:bodyPr/>
          <a:lstStyle/>
          <a:p>
            <a:r>
              <a:rPr lang="en-US" b="1" dirty="0">
                <a:solidFill>
                  <a:srgbClr val="0073AA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</a:p>
          <a:p>
            <a:pPr algn="l"/>
            <a:r>
              <a:rPr lang="en-US" dirty="0">
                <a:solidFill>
                  <a:srgbClr val="0073AA"/>
                </a:solidFill>
                <a:latin typeface="Goudy Old Style" panose="02020502050305020303" pitchFamily="18" charset="0"/>
              </a:rPr>
              <a:t>San Jose has the highest health risk score and wind gusts, while Philadelphia shows the lowest health risk score and Los Angeles the lowest wind gusts.</a:t>
            </a:r>
            <a:endParaRPr lang="en-US" i="0" dirty="0">
              <a:solidFill>
                <a:srgbClr val="0073AA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C69A34-5852-C5F5-B9B3-9F26F319B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869" y="1825625"/>
            <a:ext cx="4807131" cy="3499531"/>
          </a:xfrm>
          <a:prstGeom prst="rect">
            <a:avLst/>
          </a:prstGeom>
        </p:spPr>
      </p:pic>
      <p:sp>
        <p:nvSpPr>
          <p:cNvPr id="10" name="Title 8">
            <a:extLst>
              <a:ext uri="{FF2B5EF4-FFF2-40B4-BE49-F238E27FC236}">
                <a16:creationId xmlns:a16="http://schemas.microsoft.com/office/drawing/2014/main" id="{6EF0501F-5572-5F48-DD21-E84A47917CA3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Analyzing how key meteorological factors vary across different cities.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E5DF837-74A9-C89D-7461-D220E9C84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165" y="1811228"/>
            <a:ext cx="4450840" cy="3528323"/>
          </a:xfrm>
          <a:prstGeom prst="rect">
            <a:avLst/>
          </a:prstGeom>
        </p:spPr>
      </p:pic>
      <p:sp>
        <p:nvSpPr>
          <p:cNvPr id="3" name="Title 8">
            <a:extLst>
              <a:ext uri="{FF2B5EF4-FFF2-40B4-BE49-F238E27FC236}">
                <a16:creationId xmlns:a16="http://schemas.microsoft.com/office/drawing/2014/main" id="{F61287F3-1F7E-BBA4-459A-0960B1E82979}"/>
              </a:ext>
            </a:extLst>
          </p:cNvPr>
          <p:cNvSpPr txBox="1">
            <a:spLocks/>
          </p:cNvSpPr>
          <p:nvPr/>
        </p:nvSpPr>
        <p:spPr>
          <a:xfrm>
            <a:off x="259715" y="-4127"/>
            <a:ext cx="10483850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</p:spTree>
    <p:extLst>
      <p:ext uri="{BB962C8B-B14F-4D97-AF65-F5344CB8AC3E}">
        <p14:creationId xmlns:p14="http://schemas.microsoft.com/office/powerpoint/2010/main" val="363304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3624072" cy="3474508"/>
          </a:xfrm>
        </p:spPr>
        <p:txBody>
          <a:bodyPr/>
          <a:lstStyle/>
          <a:p>
            <a:pPr algn="l"/>
            <a:r>
              <a:rPr lang="en-US" i="0" dirty="0">
                <a:solidFill>
                  <a:srgbClr val="111111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Correlation heatmap</a:t>
            </a:r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endParaRPr lang="en-US" b="1" dirty="0">
              <a:solidFill>
                <a:srgbClr val="0070C0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Visualize the strength and direction of relationships (correlations) between pairs of variables in a dataset</a:t>
            </a: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275A120-DA52-C487-4401-77541168AFAB}"/>
              </a:ext>
            </a:extLst>
          </p:cNvPr>
          <p:cNvSpPr txBox="1">
            <a:spLocks/>
          </p:cNvSpPr>
          <p:nvPr/>
        </p:nvSpPr>
        <p:spPr>
          <a:xfrm>
            <a:off x="259715" y="-4127"/>
            <a:ext cx="10483850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D84DB3-766C-B154-23AE-D5916E1E7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298" y="793376"/>
            <a:ext cx="7162219" cy="494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524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4617" y="1877272"/>
            <a:ext cx="3396480" cy="3708508"/>
          </a:xfrm>
        </p:spPr>
        <p:txBody>
          <a:bodyPr/>
          <a:lstStyle/>
          <a:p>
            <a:pPr algn="l"/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  <a:endParaRPr lang="en-US" b="1" i="0" dirty="0">
              <a:solidFill>
                <a:srgbClr val="0070C0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Wind gusts have a positive impact on health risk, whereas temperature has a weaker, slightly negative relationship with health risk scores</a:t>
            </a:r>
            <a:r>
              <a:rPr lang="en-US" i="0" dirty="0">
                <a:solidFill>
                  <a:srgbClr val="111111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8AB2D3-7EF4-3E33-FADA-1178DCAF6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710" y="1825625"/>
            <a:ext cx="3809998" cy="34745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6B8359-1E30-6B5F-7C26-51C951935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3657" y="1825625"/>
            <a:ext cx="3997234" cy="3708508"/>
          </a:xfrm>
          <a:prstGeom prst="rect">
            <a:avLst/>
          </a:prstGeom>
        </p:spPr>
      </p:pic>
      <p:sp>
        <p:nvSpPr>
          <p:cNvPr id="13" name="Title 8">
            <a:extLst>
              <a:ext uri="{FF2B5EF4-FFF2-40B4-BE49-F238E27FC236}">
                <a16:creationId xmlns:a16="http://schemas.microsoft.com/office/drawing/2014/main" id="{21B4C8AC-3451-2AE5-B736-6E6E9447AFBD}"/>
              </a:ext>
            </a:extLst>
          </p:cNvPr>
          <p:cNvSpPr txBox="1">
            <a:spLocks/>
          </p:cNvSpPr>
          <p:nvPr/>
        </p:nvSpPr>
        <p:spPr>
          <a:xfrm>
            <a:off x="514617" y="784857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R="0" lvl="0">
              <a:spcAft>
                <a:spcPts val="0"/>
              </a:spcAft>
            </a:pPr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Investigating the key meteorological factors that significantly influence health risk scores?</a:t>
            </a:r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C1FCBAF4-C185-F7E8-9448-ED1A4F0DF483}"/>
              </a:ext>
            </a:extLst>
          </p:cNvPr>
          <p:cNvSpPr txBox="1">
            <a:spLocks/>
          </p:cNvSpPr>
          <p:nvPr/>
        </p:nvSpPr>
        <p:spPr>
          <a:xfrm>
            <a:off x="259715" y="-4127"/>
            <a:ext cx="10483850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</p:spTree>
    <p:extLst>
      <p:ext uri="{BB962C8B-B14F-4D97-AF65-F5344CB8AC3E}">
        <p14:creationId xmlns:p14="http://schemas.microsoft.com/office/powerpoint/2010/main" val="362425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91A66778-8BFE-4B41-2FE8-2F23AEAE6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715" y="-4127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7458" y="1504738"/>
            <a:ext cx="3496067" cy="3474508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</a:p>
          <a:p>
            <a:r>
              <a:rPr lang="en-US" i="0" dirty="0">
                <a:solidFill>
                  <a:srgbClr val="0070C0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Wind-related factors (gusts and speed)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and </a:t>
            </a:r>
            <a:r>
              <a:rPr lang="en-US" i="0" dirty="0">
                <a:solidFill>
                  <a:srgbClr val="0070C0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humidity increase health risk scores, while factors like </a:t>
            </a:r>
            <a:r>
              <a:rPr lang="en-US" i="0" dirty="0" err="1">
                <a:solidFill>
                  <a:srgbClr val="0070C0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visibility,sunrise</a:t>
            </a:r>
            <a:r>
              <a:rPr lang="en-US" i="0" dirty="0">
                <a:solidFill>
                  <a:srgbClr val="0070C0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/sunset times, and moon phases reduce them. </a:t>
            </a:r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DB3E2BA-3635-A2E1-04AA-E81A018D7AA2}"/>
              </a:ext>
            </a:extLst>
          </p:cNvPr>
          <p:cNvSpPr txBox="1">
            <a:spLocks/>
          </p:cNvSpPr>
          <p:nvPr/>
        </p:nvSpPr>
        <p:spPr>
          <a:xfrm>
            <a:off x="487458" y="645138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How changes in humidity might affect overall health?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F6FCBB-D07E-7489-E02F-140AB5ABC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785" y="1504738"/>
            <a:ext cx="4192162" cy="40467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0E6E05-E5D6-2AC5-0578-0883A0856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1682" y="1590241"/>
            <a:ext cx="4164106" cy="389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976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D56049F7-7052-E590-1CA5-8B76AB661D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7457" y="1499700"/>
            <a:ext cx="5608543" cy="391427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</a:t>
            </a:r>
          </a:p>
          <a:p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B</a:t>
            </a:r>
            <a:r>
              <a:rPr lang="en-US" i="0" dirty="0">
                <a:solidFill>
                  <a:srgbClr val="0070C0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oth health risk and wind gust scores fluctuate similarly over time, peaking around September 8th and declining sharply by mid- September. Health risk score is being influenced by windgust.</a:t>
            </a: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5EFC78-3FAA-ACEC-F0EA-1331F2AF1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565" y="1499700"/>
            <a:ext cx="4295040" cy="22342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F32544-1469-2571-5133-F5EF453C5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761" y="3562880"/>
            <a:ext cx="4295040" cy="1990616"/>
          </a:xfrm>
          <a:prstGeom prst="rect">
            <a:avLst/>
          </a:prstGeom>
        </p:spPr>
      </p:pic>
      <p:sp>
        <p:nvSpPr>
          <p:cNvPr id="7" name="Title 8">
            <a:extLst>
              <a:ext uri="{FF2B5EF4-FFF2-40B4-BE49-F238E27FC236}">
                <a16:creationId xmlns:a16="http://schemas.microsoft.com/office/drawing/2014/main" id="{2A783252-FC3E-B3A5-A5B1-67FEC2D0A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715" y="-4127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9EBF5BC9-E704-2707-9541-02C30FE6BF41}"/>
              </a:ext>
            </a:extLst>
          </p:cNvPr>
          <p:cNvSpPr txBox="1">
            <a:spLocks/>
          </p:cNvSpPr>
          <p:nvPr/>
        </p:nvSpPr>
        <p:spPr>
          <a:xfrm>
            <a:off x="487458" y="836504"/>
            <a:ext cx="11365451" cy="9747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Examining how wind speed and health risk scores vary over days.</a:t>
            </a:r>
          </a:p>
          <a:p>
            <a:pPr marR="0" lvl="0">
              <a:spcAft>
                <a:spcPts val="0"/>
              </a:spcAft>
            </a:pPr>
            <a:endParaRPr lang="en-US" sz="2800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23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091" y="989344"/>
            <a:ext cx="9539042" cy="4605698"/>
          </a:xfrm>
        </p:spPr>
        <p:txBody>
          <a:bodyPr/>
          <a:lstStyle/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Health Risk Variation: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Health risk scores are higher on weekends compared to weekdays, indicating greater risks during weekends.</a:t>
            </a:r>
          </a:p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City Comparison: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San Jose has the highest health risk and wind gusts, while Philadelphia shows the lowest health risk.</a:t>
            </a:r>
          </a:p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Meteorological Impact: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Wind gusts significantly increase health risk scores, while temperature has a weaker influence.</a:t>
            </a:r>
          </a:p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Humidity and Health: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Health risk scores fluctuate with changes in wind gusts, peaking in early September.</a:t>
            </a:r>
          </a:p>
          <a:p>
            <a:pPr algn="l"/>
            <a:r>
              <a:rPr lang="en-US" b="1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Key Factors: </a:t>
            </a:r>
            <a:r>
              <a:rPr lang="en-US" i="0" dirty="0">
                <a:solidFill>
                  <a:srgbClr val="0073AA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Wind-related factors increase health risks, while visibility and sunrise/sunset times lower them.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60" y="88228"/>
            <a:ext cx="10483326" cy="975070"/>
          </a:xfrm>
        </p:spPr>
        <p:txBody>
          <a:bodyPr/>
          <a:lstStyle/>
          <a:p>
            <a:pPr>
              <a:spcAft>
                <a:spcPts val="800"/>
              </a:spcAft>
            </a:pPr>
            <a:r>
              <a:rPr lang="en-US" dirty="0">
                <a:latin typeface="Goudy Old Style" panose="02020502050305020303" pitchFamily="18" charset="0"/>
              </a:rPr>
              <a:t>Conclusion</a:t>
            </a:r>
          </a:p>
        </p:txBody>
      </p:sp>
      <p:pic>
        <p:nvPicPr>
          <p:cNvPr id="3" name="Graphic 2" descr="Head with Gears">
            <a:extLst>
              <a:ext uri="{FF2B5EF4-FFF2-40B4-BE49-F238E27FC236}">
                <a16:creationId xmlns:a16="http://schemas.microsoft.com/office/drawing/2014/main" id="{A1E4B911-E073-E121-F203-62B79AC95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77275" y="1967119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87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0C03A-F364-3E9A-BB40-F5E6016DDD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2033855"/>
            <a:ext cx="7273834" cy="1884226"/>
          </a:xfrm>
        </p:spPr>
        <p:txBody>
          <a:bodyPr/>
          <a:lstStyle/>
          <a:p>
            <a:pPr algn="ctr"/>
            <a:r>
              <a:rPr lang="en-US" sz="4800" b="0" i="0" dirty="0">
                <a:solidFill>
                  <a:srgbClr val="282523"/>
                </a:solidFill>
                <a:effectLst/>
                <a:latin typeface="Goudy Old Style" panose="02020502050305020303" pitchFamily="18" charset="0"/>
              </a:rPr>
              <a:t>Any thoughts or questions?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4" name="Graphic 3" descr="Arrow Circle">
            <a:extLst>
              <a:ext uri="{FF2B5EF4-FFF2-40B4-BE49-F238E27FC236}">
                <a16:creationId xmlns:a16="http://schemas.microsoft.com/office/drawing/2014/main" id="{21B9D617-7DF2-5163-6039-DE6BD5B6F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48700" y="1135924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06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54337" y="1967119"/>
            <a:ext cx="8236789" cy="3474508"/>
          </a:xfrm>
        </p:spPr>
        <p:txBody>
          <a:bodyPr/>
          <a:lstStyle/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Formulating SMART, research-driven questions.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Conducting thorough Exploratory Data Analysis (EDA)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Applying relevant statistical tests.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Presenting findings and conclusions.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800"/>
              </a:spcAft>
            </a:pPr>
            <a:r>
              <a:rPr lang="en-US" dirty="0">
                <a:latin typeface="Goudy Old Style" panose="02020502050305020303" pitchFamily="18" charset="0"/>
              </a:rPr>
              <a:t>Purpose</a:t>
            </a:r>
          </a:p>
        </p:txBody>
      </p:sp>
      <p:pic>
        <p:nvPicPr>
          <p:cNvPr id="3" name="Graphic 2" descr="Head with Gears">
            <a:extLst>
              <a:ext uri="{FF2B5EF4-FFF2-40B4-BE49-F238E27FC236}">
                <a16:creationId xmlns:a16="http://schemas.microsoft.com/office/drawing/2014/main" id="{A1E4B911-E073-E121-F203-62B79AC95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77275" y="1967119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916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9384102" cy="347450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How health risk scores differ between weekdays and weekends?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Analyzing how key meteorological factors vary across different cities.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Investigating the key meteorological factors that significantly influence health risk scores?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How changes in humidity might affect overall health?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 Examining how wind speed and health risk scores vary over days.</a:t>
            </a:r>
          </a:p>
          <a:p>
            <a:pPr marR="0" lvl="0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282523"/>
              </a:solidFill>
              <a:latin typeface="Ginto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oudy Old Style" panose="02020502050305020303" pitchFamily="18" charset="0"/>
              </a:rPr>
              <a:t>Smart Questions</a:t>
            </a:r>
          </a:p>
        </p:txBody>
      </p:sp>
      <p:pic>
        <p:nvPicPr>
          <p:cNvPr id="2" name="Graphic 1" descr="Head with Gears">
            <a:extLst>
              <a:ext uri="{FF2B5EF4-FFF2-40B4-BE49-F238E27FC236}">
                <a16:creationId xmlns:a16="http://schemas.microsoft.com/office/drawing/2014/main" id="{16C1F7F6-8878-6D48-F64A-D6EE42E19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77275" y="1967119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554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37E52A76-C488-B568-1982-7D371D86F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D21D6460-B6D5-CAB4-D8F0-C30BDDC708D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9384102" cy="3474508"/>
          </a:xfrm>
        </p:spPr>
        <p:txBody>
          <a:bodyPr/>
          <a:lstStyle/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Understand the Dataset and its Structure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Categorizing Variables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Handling Missing Values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Detecting Outliers - Boxplot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Univariate Analysis - Histogram and Bar plots</a:t>
            </a:r>
          </a:p>
          <a:p>
            <a:pPr marL="514350" indent="-514350" algn="l">
              <a:buAutoNum type="arabicPeriod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Bivariate Analysis (Analyzing Two Variables Together) - Scatter plot</a:t>
            </a:r>
          </a:p>
          <a:p>
            <a:pPr marL="457200" indent="-457200" algn="l">
              <a:buAutoNum type="arabicPeriod" startAt="5"/>
            </a:pPr>
            <a:r>
              <a:rPr lang="en-US" sz="24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Multivariate Analysis (Analyzing More Than Two Variables) - correlation matrix heatmap</a:t>
            </a:r>
          </a:p>
        </p:txBody>
      </p:sp>
    </p:spTree>
    <p:extLst>
      <p:ext uri="{BB962C8B-B14F-4D97-AF65-F5344CB8AC3E}">
        <p14:creationId xmlns:p14="http://schemas.microsoft.com/office/powerpoint/2010/main" val="100482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2F8839D9-4439-6328-409C-2AF472AAF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8405048B-8D08-7B31-39ED-244FEC725A5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4742330" cy="3434474"/>
          </a:xfrm>
        </p:spPr>
        <p:txBody>
          <a:bodyPr>
            <a:normAutofit/>
          </a:bodyPr>
          <a:lstStyle/>
          <a:p>
            <a:pPr marL="0" marR="0" lvl="0" indent="0">
              <a:spcAft>
                <a:spcPts val="0"/>
              </a:spcAft>
              <a:buNone/>
            </a:pPr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Dataset Loading and Details</a:t>
            </a:r>
          </a:p>
          <a:p>
            <a:pPr marL="0" marR="0" lvl="0" indent="0">
              <a:spcAft>
                <a:spcPts val="0"/>
              </a:spcAft>
              <a:buNone/>
            </a:pPr>
            <a:endParaRPr lang="en-US" sz="2800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Collection of 27674 observations related to weather and its potential health impacts across major seven U.S. cities.</a:t>
            </a:r>
          </a:p>
          <a:p>
            <a:endParaRPr lang="en-US" i="0" dirty="0"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1699A0-6526-5783-447A-ED9978248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7808" y="1597901"/>
            <a:ext cx="6436628" cy="404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511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8">
            <a:extLst>
              <a:ext uri="{FF2B5EF4-FFF2-40B4-BE49-F238E27FC236}">
                <a16:creationId xmlns:a16="http://schemas.microsoft.com/office/drawing/2014/main" id="{0BE140EF-664D-122B-8126-140CB34D2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70BF6BB-133D-2FB5-E292-706EEFE89175}"/>
              </a:ext>
            </a:extLst>
          </p:cNvPr>
          <p:cNvSpPr txBox="1">
            <a:spLocks/>
          </p:cNvSpPr>
          <p:nvPr/>
        </p:nvSpPr>
        <p:spPr>
          <a:xfrm>
            <a:off x="733698" y="1513704"/>
            <a:ext cx="5013959" cy="383059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6BEE337-AC39-E163-5832-67DC30B9C4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12" t="1468" b="-1"/>
          <a:stretch/>
        </p:blipFill>
        <p:spPr>
          <a:xfrm>
            <a:off x="5984342" y="1513703"/>
            <a:ext cx="5723976" cy="4023337"/>
          </a:xfrm>
          <a:prstGeom prst="rect">
            <a:avLst/>
          </a:prstGeom>
        </p:spPr>
      </p:pic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F07D695E-615C-5A49-7250-D0601960F8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4742330" cy="343447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Appropriate Datatype Conversion</a:t>
            </a:r>
          </a:p>
          <a:p>
            <a:pPr marL="0" marR="0" lvl="0" indent="0">
              <a:spcAft>
                <a:spcPts val="0"/>
              </a:spcAft>
              <a:buNone/>
            </a:pPr>
            <a:endParaRPr lang="en-US" sz="2800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Out of 43 variables, 9 variables are factor, 30 are numeric, and 3 are character.</a:t>
            </a:r>
          </a:p>
        </p:txBody>
      </p:sp>
    </p:spTree>
    <p:extLst>
      <p:ext uri="{BB962C8B-B14F-4D97-AF65-F5344CB8AC3E}">
        <p14:creationId xmlns:p14="http://schemas.microsoft.com/office/powerpoint/2010/main" val="2399477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22BD25D-55EE-8AE7-4F59-9329D74507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5019898" cy="3434474"/>
          </a:xfrm>
        </p:spPr>
        <p:txBody>
          <a:bodyPr>
            <a:normAutofit/>
          </a:bodyPr>
          <a:lstStyle/>
          <a:p>
            <a:pPr marL="0" marR="0" lvl="0" indent="0">
              <a:spcAft>
                <a:spcPts val="0"/>
              </a:spcAft>
              <a:buNone/>
            </a:pPr>
            <a:r>
              <a:rPr lang="en-US" sz="2800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Dropping Unwanted Column</a:t>
            </a:r>
          </a:p>
          <a:p>
            <a:pPr marL="0" indent="0">
              <a:buNone/>
            </a:pPr>
            <a:endParaRPr lang="en-US" sz="2800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sz="2800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Dropping season , snow, snowdepth and month columns as they have single value.</a:t>
            </a:r>
          </a:p>
          <a:p>
            <a:endParaRPr lang="en-US" i="0" dirty="0">
              <a:effectLst/>
            </a:endParaRPr>
          </a:p>
        </p:txBody>
      </p:sp>
      <p:sp>
        <p:nvSpPr>
          <p:cNvPr id="20" name="Title 8">
            <a:extLst>
              <a:ext uri="{FF2B5EF4-FFF2-40B4-BE49-F238E27FC236}">
                <a16:creationId xmlns:a16="http://schemas.microsoft.com/office/drawing/2014/main" id="{3CCBD8B9-91A7-0930-4A6E-74E626795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pPr algn="l"/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DAF787A-A5ED-876E-C233-8D7B237E2E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95" b="1"/>
          <a:stretch/>
        </p:blipFill>
        <p:spPr>
          <a:xfrm>
            <a:off x="5858098" y="2026599"/>
            <a:ext cx="5778797" cy="280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0D66274F-75B4-8F28-B59F-39067CF92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DFBC394A-33C1-8900-655A-4B1498E050F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4168140" cy="1603375"/>
          </a:xfrm>
        </p:spPr>
        <p:txBody>
          <a:bodyPr/>
          <a:lstStyle/>
          <a:p>
            <a:pPr algn="l"/>
            <a:r>
              <a:rPr lang="en-US" i="0" dirty="0">
                <a:solidFill>
                  <a:srgbClr val="111111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Missing values</a:t>
            </a:r>
          </a:p>
          <a:p>
            <a:r>
              <a:rPr lang="en-US" dirty="0">
                <a:solidFill>
                  <a:srgbClr val="111111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And duplicate rows</a:t>
            </a:r>
          </a:p>
          <a:p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38CD3A-C151-C573-9900-889D6AB61D9D}"/>
              </a:ext>
            </a:extLst>
          </p:cNvPr>
          <p:cNvSpPr txBox="1"/>
          <p:nvPr/>
        </p:nvSpPr>
        <p:spPr>
          <a:xfrm>
            <a:off x="854074" y="3661410"/>
            <a:ext cx="37722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sz="2800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No missing values and duplicate rows</a:t>
            </a:r>
          </a:p>
          <a:p>
            <a:endParaRPr lang="en-US" sz="2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88512B-6AE0-22EE-1E3B-D97F038A0F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1" t="1474" r="2260"/>
          <a:stretch/>
        </p:blipFill>
        <p:spPr>
          <a:xfrm>
            <a:off x="4662533" y="1611517"/>
            <a:ext cx="6808206" cy="408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340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91A66778-8BFE-4B41-2FE8-2F23AEAE6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075" y="715963"/>
            <a:ext cx="10483850" cy="974725"/>
          </a:xfrm>
        </p:spPr>
        <p:txBody>
          <a:bodyPr/>
          <a:lstStyle/>
          <a:p>
            <a:r>
              <a:rPr lang="en-US" sz="4400" dirty="0">
                <a:latin typeface="Goudy Old Style" panose="02020502050305020303" pitchFamily="18" charset="0"/>
              </a:rPr>
              <a:t>Exploratory Data Analysis </a:t>
            </a:r>
            <a:r>
              <a:rPr lang="en-US" dirty="0">
                <a:latin typeface="Goudy Old Style" panose="02020502050305020303" pitchFamily="18" charset="0"/>
              </a:rPr>
              <a:t>(EDA)</a:t>
            </a:r>
          </a:p>
        </p:txBody>
      </p:sp>
      <p:sp>
        <p:nvSpPr>
          <p:cNvPr id="8" name="Content Placeholder 9">
            <a:extLst>
              <a:ext uri="{FF2B5EF4-FFF2-40B4-BE49-F238E27FC236}">
                <a16:creationId xmlns:a16="http://schemas.microsoft.com/office/drawing/2014/main" id="{1023573F-B59A-D419-3FF9-117D6F98C81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625"/>
            <a:ext cx="3742853" cy="3474508"/>
          </a:xfrm>
        </p:spPr>
        <p:txBody>
          <a:bodyPr/>
          <a:lstStyle/>
          <a:p>
            <a:pPr algn="l"/>
            <a:r>
              <a:rPr lang="en-US" i="0" dirty="0">
                <a:solidFill>
                  <a:srgbClr val="111111"/>
                </a:solidFill>
                <a:effectLst/>
                <a:latin typeface="Goudy Old Style" panose="02020502050305020303" pitchFamily="18" charset="0"/>
                <a:cs typeface="Arial" panose="020B0604020202020204" pitchFamily="34" charset="0"/>
              </a:rPr>
              <a:t>Removing Outliers</a:t>
            </a:r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endParaRPr lang="en-US" dirty="0">
              <a:solidFill>
                <a:srgbClr val="111111"/>
              </a:solidFill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Insight: </a:t>
            </a:r>
            <a:r>
              <a:rPr lang="en-US" dirty="0">
                <a:solidFill>
                  <a:srgbClr val="0070C0"/>
                </a:solidFill>
                <a:latin typeface="Goudy Old Style" panose="02020502050305020303" pitchFamily="18" charset="0"/>
                <a:cs typeface="Arial" panose="020B0604020202020204" pitchFamily="34" charset="0"/>
              </a:rPr>
              <a:t>After removing the outliers, we are left with 18885 observations</a:t>
            </a:r>
            <a:endParaRPr lang="en-US" i="0" dirty="0">
              <a:solidFill>
                <a:srgbClr val="0070C0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  <a:p>
            <a:pPr algn="l"/>
            <a:endParaRPr lang="en-US" i="0" dirty="0">
              <a:solidFill>
                <a:srgbClr val="111111"/>
              </a:solidFill>
              <a:effectLst/>
              <a:latin typeface="Goudy Old Style" panose="02020502050305020303" pitchFamily="18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1345D9-0446-FA6F-266E-2F87EDF5B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611650"/>
            <a:ext cx="5449569" cy="25480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9E8BA2-853C-6194-74E6-5E053A4DFB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06" t="68317" r="25414"/>
          <a:stretch/>
        </p:blipFill>
        <p:spPr>
          <a:xfrm>
            <a:off x="7278987" y="4620270"/>
            <a:ext cx="3277354" cy="31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177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5677</TotalTime>
  <Words>698</Words>
  <Application>Microsoft Office PowerPoint</Application>
  <PresentationFormat>Widescreen</PresentationFormat>
  <Paragraphs>83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Arial</vt:lpstr>
      <vt:lpstr>Ginto</vt:lpstr>
      <vt:lpstr>Goudy Old Style</vt:lpstr>
      <vt:lpstr>Office Theme</vt:lpstr>
      <vt:lpstr>2_Office Theme</vt:lpstr>
      <vt:lpstr>1_Office Theme</vt:lpstr>
      <vt:lpstr>Urban Air Quality and Health Impact Analysis</vt:lpstr>
      <vt:lpstr>Purpose</vt:lpstr>
      <vt:lpstr>Smart Questions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PowerPoint Presentation</vt:lpstr>
      <vt:lpstr>PowerPoint Presentation</vt:lpstr>
      <vt:lpstr>PowerPoint Presentation</vt:lpstr>
      <vt:lpstr>Exploratory Data Analysis (EDA)</vt:lpstr>
      <vt:lpstr>Exploratory Data Analysis (EDA)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Healy, Devin Marie</dc:creator>
  <cp:lastModifiedBy>Abhilasha Singh</cp:lastModifiedBy>
  <cp:revision>89</cp:revision>
  <dcterms:created xsi:type="dcterms:W3CDTF">2020-03-10T16:22:03Z</dcterms:created>
  <dcterms:modified xsi:type="dcterms:W3CDTF">2024-10-21T15:17:34Z</dcterms:modified>
</cp:coreProperties>
</file>

<file path=docProps/thumbnail.jpeg>
</file>